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aleway"/>
      <p:regular r:id="rId13"/>
      <p:bold r:id="rId14"/>
      <p:italic r:id="rId15"/>
      <p:boldItalic r:id="rId16"/>
    </p:embeddedFont>
    <p:embeddedFont>
      <p:font typeface="Lato"/>
      <p:regular r:id="rId17"/>
      <p:bold r:id="rId18"/>
      <p:italic r:id="rId19"/>
      <p:boldItalic r:id="rId20"/>
    </p:embeddedFont>
    <p:embeddedFont>
      <p:font typeface="Poppi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33">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33"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Italic.fntdata"/><Relationship Id="rId11" Type="http://schemas.openxmlformats.org/officeDocument/2006/relationships/slide" Target="slides/slide6.xml"/><Relationship Id="rId22" Type="http://schemas.openxmlformats.org/officeDocument/2006/relationships/font" Target="fonts/Poppins-bold.fntdata"/><Relationship Id="rId10" Type="http://schemas.openxmlformats.org/officeDocument/2006/relationships/slide" Target="slides/slide5.xml"/><Relationship Id="rId21" Type="http://schemas.openxmlformats.org/officeDocument/2006/relationships/font" Target="fonts/Poppins-regular.fntdata"/><Relationship Id="rId13" Type="http://schemas.openxmlformats.org/officeDocument/2006/relationships/font" Target="fonts/Raleway-regular.fntdata"/><Relationship Id="rId24" Type="http://schemas.openxmlformats.org/officeDocument/2006/relationships/font" Target="fonts/Poppins-boldItalic.fntdata"/><Relationship Id="rId12" Type="http://schemas.openxmlformats.org/officeDocument/2006/relationships/slide" Target="slides/slide7.xml"/><Relationship Id="rId23" Type="http://schemas.openxmlformats.org/officeDocument/2006/relationships/font" Target="fonts/Poppi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italic.fntdata"/><Relationship Id="rId14" Type="http://schemas.openxmlformats.org/officeDocument/2006/relationships/font" Target="fonts/Raleway-bold.fntdata"/><Relationship Id="rId17" Type="http://schemas.openxmlformats.org/officeDocument/2006/relationships/font" Target="fonts/Lato-regular.fntdata"/><Relationship Id="rId16" Type="http://schemas.openxmlformats.org/officeDocument/2006/relationships/font" Target="fonts/Raleway-boldItalic.fntdata"/><Relationship Id="rId5" Type="http://schemas.openxmlformats.org/officeDocument/2006/relationships/notesMaster" Target="notesMasters/notesMaster1.xml"/><Relationship Id="rId19" Type="http://schemas.openxmlformats.org/officeDocument/2006/relationships/font" Target="fonts/Lato-italic.fntdata"/><Relationship Id="rId6" Type="http://schemas.openxmlformats.org/officeDocument/2006/relationships/slide" Target="slides/slide1.xml"/><Relationship Id="rId18"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c8f3adf1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c8f3adf1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c8f3adf1c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c8f3adf1c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c8f3adf1c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c8f3adf1c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c8f3adf1c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c8f3adf1c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c8f3adf1c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c8f3adf1c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c8f3adf1c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c8f3adf1c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sherpalearning.com/crosscurren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4696F"/>
        </a:solidFill>
      </p:bgPr>
    </p:bg>
    <p:spTree>
      <p:nvGrpSpPr>
        <p:cNvPr id="85" name="Shape 85"/>
        <p:cNvGrpSpPr/>
        <p:nvPr/>
      </p:nvGrpSpPr>
      <p:grpSpPr>
        <a:xfrm>
          <a:off x="0" y="0"/>
          <a:ext cx="0" cy="0"/>
          <a:chOff x="0" y="0"/>
          <a:chExt cx="0" cy="0"/>
        </a:xfrm>
      </p:grpSpPr>
      <p:sp>
        <p:nvSpPr>
          <p:cNvPr id="86" name="Google Shape;86;p13"/>
          <p:cNvSpPr txBox="1"/>
          <p:nvPr>
            <p:ph type="ctrTitle"/>
          </p:nvPr>
        </p:nvSpPr>
        <p:spPr>
          <a:xfrm>
            <a:off x="245208" y="1639300"/>
            <a:ext cx="8520600" cy="2052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rPr>
              <a:t>Synthesizing </a:t>
            </a:r>
            <a:br>
              <a:rPr b="1" lang="en">
                <a:solidFill>
                  <a:schemeClr val="lt1"/>
                </a:solidFill>
              </a:rPr>
            </a:br>
            <a:r>
              <a:rPr b="1" lang="en">
                <a:solidFill>
                  <a:schemeClr val="lt1"/>
                </a:solidFill>
              </a:rPr>
              <a:t>Sources </a:t>
            </a:r>
            <a:br>
              <a:rPr b="1" lang="en">
                <a:solidFill>
                  <a:schemeClr val="lt1"/>
                </a:solidFill>
              </a:rPr>
            </a:br>
            <a:r>
              <a:rPr b="1" lang="en">
                <a:solidFill>
                  <a:schemeClr val="lt1"/>
                </a:solidFill>
              </a:rPr>
              <a:t>in a DBQ</a:t>
            </a:r>
            <a:endParaRPr b="1">
              <a:solidFill>
                <a:schemeClr val="lt1"/>
              </a:solidFill>
            </a:endParaRPr>
          </a:p>
        </p:txBody>
      </p:sp>
      <p:sp>
        <p:nvSpPr>
          <p:cNvPr id="87" name="Google Shape;87;p13"/>
          <p:cNvSpPr txBox="1"/>
          <p:nvPr/>
        </p:nvSpPr>
        <p:spPr>
          <a:xfrm>
            <a:off x="0" y="694675"/>
            <a:ext cx="9144000" cy="775800"/>
          </a:xfrm>
          <a:prstGeom prst="rect">
            <a:avLst/>
          </a:prstGeom>
          <a:solidFill>
            <a:schemeClr val="dk2"/>
          </a:solidFill>
          <a:ln>
            <a:noFill/>
          </a:ln>
        </p:spPr>
        <p:txBody>
          <a:bodyPr anchorCtr="0" anchor="ctr" bIns="91425" lIns="91425" spcFirstLastPara="1" rIns="91425" wrap="square" tIns="91425">
            <a:noAutofit/>
          </a:bodyPr>
          <a:lstStyle/>
          <a:p>
            <a:pPr indent="0" lvl="0" marL="171450" rtl="0" algn="l">
              <a:spcBef>
                <a:spcPts val="0"/>
              </a:spcBef>
              <a:spcAft>
                <a:spcPts val="0"/>
              </a:spcAft>
              <a:buNone/>
            </a:pPr>
            <a:r>
              <a:rPr lang="en" sz="3100">
                <a:solidFill>
                  <a:schemeClr val="lt1"/>
                </a:solidFill>
                <a:latin typeface="Poppins"/>
                <a:ea typeface="Poppins"/>
                <a:cs typeface="Poppins"/>
                <a:sym typeface="Poppins"/>
              </a:rPr>
              <a:t>CROSS</a:t>
            </a:r>
            <a:r>
              <a:rPr b="1" lang="en" sz="3100">
                <a:solidFill>
                  <a:schemeClr val="lt1"/>
                </a:solidFill>
                <a:latin typeface="Poppins"/>
                <a:ea typeface="Poppins"/>
                <a:cs typeface="Poppins"/>
                <a:sym typeface="Poppins"/>
              </a:rPr>
              <a:t>CURRENTS</a:t>
            </a:r>
            <a:endParaRPr b="1" sz="3100">
              <a:solidFill>
                <a:schemeClr val="lt1"/>
              </a:solidFill>
              <a:latin typeface="Poppins"/>
              <a:ea typeface="Poppins"/>
              <a:cs typeface="Poppins"/>
              <a:sym typeface="Poppins"/>
            </a:endParaRPr>
          </a:p>
        </p:txBody>
      </p:sp>
      <p:pic>
        <p:nvPicPr>
          <p:cNvPr id="88" name="Google Shape;88;p13"/>
          <p:cNvPicPr preferRelativeResize="0"/>
          <p:nvPr/>
        </p:nvPicPr>
        <p:blipFill>
          <a:blip r:embed="rId3">
            <a:alphaModFix/>
          </a:blip>
          <a:stretch>
            <a:fillRect/>
          </a:stretch>
        </p:blipFill>
        <p:spPr>
          <a:xfrm>
            <a:off x="5195225" y="33300"/>
            <a:ext cx="3948775" cy="5110200"/>
          </a:xfrm>
          <a:prstGeom prst="rect">
            <a:avLst/>
          </a:prstGeom>
          <a:noFill/>
          <a:ln>
            <a:noFill/>
          </a:ln>
        </p:spPr>
      </p:pic>
      <p:pic>
        <p:nvPicPr>
          <p:cNvPr id="89" name="Google Shape;89;p13"/>
          <p:cNvPicPr preferRelativeResize="0"/>
          <p:nvPr/>
        </p:nvPicPr>
        <p:blipFill>
          <a:blip r:embed="rId4">
            <a:alphaModFix/>
          </a:blip>
          <a:stretch>
            <a:fillRect/>
          </a:stretch>
        </p:blipFill>
        <p:spPr>
          <a:xfrm>
            <a:off x="458200" y="4134185"/>
            <a:ext cx="1170100" cy="636524"/>
          </a:xfrm>
          <a:prstGeom prst="rect">
            <a:avLst/>
          </a:prstGeom>
          <a:noFill/>
          <a:ln>
            <a:noFill/>
          </a:ln>
        </p:spPr>
      </p:pic>
      <p:sp>
        <p:nvSpPr>
          <p:cNvPr id="90" name="Google Shape;90;p13"/>
          <p:cNvSpPr/>
          <p:nvPr/>
        </p:nvSpPr>
        <p:spPr>
          <a:xfrm>
            <a:off x="0" y="0"/>
            <a:ext cx="9144000" cy="694800"/>
          </a:xfrm>
          <a:prstGeom prst="rect">
            <a:avLst/>
          </a:prstGeom>
          <a:solidFill>
            <a:srgbClr val="34696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nvSpPr>
        <p:spPr>
          <a:xfrm>
            <a:off x="5396513" y="4833275"/>
            <a:ext cx="3059400" cy="28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 sz="1000">
                <a:solidFill>
                  <a:schemeClr val="accent1"/>
                </a:solidFill>
                <a:latin typeface="Lato"/>
                <a:ea typeface="Lato"/>
                <a:cs typeface="Lato"/>
                <a:sym typeface="Lato"/>
              </a:rPr>
              <a:t>© 2024 Sherpa Learning LLC</a:t>
            </a:r>
            <a:endParaRPr sz="1000">
              <a:solidFill>
                <a:schemeClr val="accent1"/>
              </a:solidFill>
              <a:latin typeface="Lato"/>
              <a:ea typeface="Lato"/>
              <a:cs typeface="Lato"/>
              <a:sym typeface="Lato"/>
            </a:endParaRPr>
          </a:p>
        </p:txBody>
      </p:sp>
      <p:sp>
        <p:nvSpPr>
          <p:cNvPr id="96" name="Google Shape;96;p1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 to </a:t>
            </a:r>
            <a:r>
              <a:rPr lang="en"/>
              <a:t>Synthesizing Sources</a:t>
            </a:r>
            <a:endParaRPr/>
          </a:p>
          <a:p>
            <a:pPr indent="0" lvl="0" marL="0" rtl="0" algn="l">
              <a:spcBef>
                <a:spcPts val="0"/>
              </a:spcBef>
              <a:spcAft>
                <a:spcPts val="0"/>
              </a:spcAft>
              <a:buNone/>
            </a:pPr>
            <a:r>
              <a:t/>
            </a:r>
            <a:endParaRPr/>
          </a:p>
        </p:txBody>
      </p:sp>
      <p:sp>
        <p:nvSpPr>
          <p:cNvPr id="97" name="Google Shape;97;p1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When you synthesize sources in a </a:t>
            </a:r>
            <a:r>
              <a:rPr lang="en"/>
              <a:t>DBQ (Document-Based Question)</a:t>
            </a:r>
            <a:r>
              <a:rPr lang="en"/>
              <a:t>, you combine them to help support your original claims and subclaims.</a:t>
            </a:r>
            <a:endParaRPr/>
          </a:p>
          <a:p>
            <a:pPr indent="0" lvl="0" marL="0" rtl="0" algn="l">
              <a:spcBef>
                <a:spcPts val="1200"/>
              </a:spcBef>
              <a:spcAft>
                <a:spcPts val="0"/>
              </a:spcAft>
              <a:buNone/>
            </a:pPr>
            <a:r>
              <a:rPr lang="en"/>
              <a:t>For </a:t>
            </a:r>
            <a:r>
              <a:rPr lang="en"/>
              <a:t>the DBQ, students are only asked to “[support] an argument in response to the prompt using at least four documents.”  </a:t>
            </a:r>
            <a:r>
              <a:rPr lang="en"/>
              <a:t>This resource will </a:t>
            </a:r>
            <a:r>
              <a:rPr lang="en"/>
              <a:t>provide some ideas on how to “use” the documents in various ways that will strengthen your argument. </a:t>
            </a:r>
            <a:endParaRPr/>
          </a:p>
          <a:p>
            <a:pPr indent="0" lvl="0" marL="0" rtl="0" algn="l">
              <a:spcBef>
                <a:spcPts val="1200"/>
              </a:spcBef>
              <a:spcAft>
                <a:spcPts val="1200"/>
              </a:spcAft>
              <a:buNone/>
            </a:pPr>
            <a:r>
              <a:rPr lang="en"/>
              <a:t>Here are four methods for synthesizing sources effectively:</a:t>
            </a:r>
            <a:endParaRPr/>
          </a:p>
        </p:txBody>
      </p:sp>
      <p:sp>
        <p:nvSpPr>
          <p:cNvPr id="98" name="Google Shape;98;p14"/>
          <p:cNvSpPr txBox="1"/>
          <p:nvPr/>
        </p:nvSpPr>
        <p:spPr>
          <a:xfrm>
            <a:off x="688088" y="4796175"/>
            <a:ext cx="3059400" cy="28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300">
                <a:solidFill>
                  <a:schemeClr val="accent1"/>
                </a:solidFill>
                <a:latin typeface="Lato"/>
                <a:ea typeface="Lato"/>
                <a:cs typeface="Lato"/>
                <a:sym typeface="Lato"/>
              </a:rPr>
              <a:t>www.sherpalearning.com/crosscurrents</a:t>
            </a:r>
            <a:endParaRPr b="1" sz="1300">
              <a:solidFill>
                <a:schemeClr val="accen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 1: Combination</a:t>
            </a:r>
            <a:endParaRPr/>
          </a:p>
        </p:txBody>
      </p:sp>
      <p:sp>
        <p:nvSpPr>
          <p:cNvPr id="104" name="Google Shape;104;p15"/>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t>This method involves combining evidence from multiple sources to support an original subclaim that contributes to your overall argument.</a:t>
            </a:r>
            <a:endParaRPr b="1"/>
          </a:p>
          <a:p>
            <a:pPr indent="0" lvl="0" marL="0" rtl="0" algn="l">
              <a:spcBef>
                <a:spcPts val="1200"/>
              </a:spcBef>
              <a:spcAft>
                <a:spcPts val="0"/>
              </a:spcAft>
              <a:buNone/>
            </a:pPr>
            <a:r>
              <a:rPr lang="en"/>
              <a:t>When using this method, it is important to identify the commonalities or connections between the sources and use transitional language to create a cohesive flow of information. Some examples: </a:t>
            </a:r>
            <a:endParaRPr/>
          </a:p>
          <a:p>
            <a:pPr indent="-311150" lvl="0" marL="457200" rtl="0" algn="l">
              <a:spcBef>
                <a:spcPts val="1200"/>
              </a:spcBef>
              <a:spcAft>
                <a:spcPts val="0"/>
              </a:spcAft>
              <a:buSzPts val="1300"/>
              <a:buChar char="●"/>
            </a:pPr>
            <a:r>
              <a:rPr lang="en"/>
              <a:t>"Also,..." </a:t>
            </a:r>
            <a:endParaRPr/>
          </a:p>
          <a:p>
            <a:pPr indent="-311150" lvl="0" marL="457200" rtl="0" algn="l">
              <a:spcBef>
                <a:spcPts val="0"/>
              </a:spcBef>
              <a:spcAft>
                <a:spcPts val="0"/>
              </a:spcAft>
              <a:buSzPts val="1300"/>
              <a:buChar char="●"/>
            </a:pPr>
            <a:r>
              <a:rPr lang="en"/>
              <a:t>"Another example,..." </a:t>
            </a:r>
            <a:endParaRPr/>
          </a:p>
          <a:p>
            <a:pPr indent="-311150" lvl="0" marL="457200" rtl="0" algn="l">
              <a:spcBef>
                <a:spcPts val="0"/>
              </a:spcBef>
              <a:spcAft>
                <a:spcPts val="0"/>
              </a:spcAft>
              <a:buSzPts val="1300"/>
              <a:buChar char="●"/>
            </a:pPr>
            <a:r>
              <a:rPr lang="en"/>
              <a:t>"We see ________ again with ________." </a:t>
            </a:r>
            <a:endParaRPr/>
          </a:p>
        </p:txBody>
      </p:sp>
      <p:sp>
        <p:nvSpPr>
          <p:cNvPr id="105" name="Google Shape;105;p15"/>
          <p:cNvSpPr txBox="1"/>
          <p:nvPr/>
        </p:nvSpPr>
        <p:spPr>
          <a:xfrm>
            <a:off x="5396513" y="4833275"/>
            <a:ext cx="3059400" cy="28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 sz="1000">
                <a:solidFill>
                  <a:schemeClr val="accent1"/>
                </a:solidFill>
                <a:latin typeface="Lato"/>
                <a:ea typeface="Lato"/>
                <a:cs typeface="Lato"/>
                <a:sym typeface="Lato"/>
              </a:rPr>
              <a:t>© 2024 Sherpa Learning LLC</a:t>
            </a:r>
            <a:endParaRPr sz="1000">
              <a:solidFill>
                <a:schemeClr val="accent1"/>
              </a:solidFill>
              <a:latin typeface="Lato"/>
              <a:ea typeface="Lato"/>
              <a:cs typeface="Lato"/>
              <a:sym typeface="Lato"/>
            </a:endParaRPr>
          </a:p>
        </p:txBody>
      </p:sp>
      <p:sp>
        <p:nvSpPr>
          <p:cNvPr id="106" name="Google Shape;106;p15"/>
          <p:cNvSpPr txBox="1"/>
          <p:nvPr/>
        </p:nvSpPr>
        <p:spPr>
          <a:xfrm>
            <a:off x="688088" y="4796175"/>
            <a:ext cx="3059400" cy="28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300">
                <a:solidFill>
                  <a:schemeClr val="accent1"/>
                </a:solidFill>
                <a:latin typeface="Lato"/>
                <a:ea typeface="Lato"/>
                <a:cs typeface="Lato"/>
                <a:sym typeface="Lato"/>
              </a:rPr>
              <a:t>www.sherpalearning.com/crosscurrents</a:t>
            </a:r>
            <a:endParaRPr b="1" sz="1300">
              <a:solidFill>
                <a:schemeClr val="accen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 2: Responding to an Opposing View</a:t>
            </a:r>
            <a:endParaRPr/>
          </a:p>
        </p:txBody>
      </p:sp>
      <p:sp>
        <p:nvSpPr>
          <p:cNvPr id="112" name="Google Shape;112;p1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b="1" lang="en"/>
              <a:t>This method acknowledges and addresses sources that do not directly support your claim or present an opposing viewpoint.</a:t>
            </a:r>
            <a:endParaRPr b="1"/>
          </a:p>
          <a:p>
            <a:pPr indent="0" lvl="0" marL="0" rtl="0" algn="l">
              <a:spcBef>
                <a:spcPts val="1200"/>
              </a:spcBef>
              <a:spcAft>
                <a:spcPts val="0"/>
              </a:spcAft>
              <a:buNone/>
            </a:pPr>
            <a:r>
              <a:rPr lang="en"/>
              <a:t>When encountering such sources, use transitional words </a:t>
            </a:r>
            <a:r>
              <a:rPr lang="en"/>
              <a:t>to signal a shift in perspective. Some examples:</a:t>
            </a:r>
            <a:endParaRPr/>
          </a:p>
          <a:p>
            <a:pPr indent="-311150" lvl="0" marL="457200" rtl="0" algn="l">
              <a:spcBef>
                <a:spcPts val="1200"/>
              </a:spcBef>
              <a:spcAft>
                <a:spcPts val="0"/>
              </a:spcAft>
              <a:buSzPts val="1300"/>
              <a:buChar char="●"/>
            </a:pPr>
            <a:r>
              <a:rPr lang="en"/>
              <a:t>"Unlike..." </a:t>
            </a:r>
            <a:endParaRPr/>
          </a:p>
          <a:p>
            <a:pPr indent="-311150" lvl="0" marL="457200" rtl="0" algn="l">
              <a:spcBef>
                <a:spcPts val="0"/>
              </a:spcBef>
              <a:spcAft>
                <a:spcPts val="0"/>
              </a:spcAft>
              <a:buSzPts val="1300"/>
              <a:buChar char="●"/>
            </a:pPr>
            <a:r>
              <a:rPr lang="en"/>
              <a:t>"On the other hand,..." </a:t>
            </a:r>
            <a:endParaRPr/>
          </a:p>
          <a:p>
            <a:pPr indent="-311150" lvl="0" marL="457200" rtl="0" algn="l">
              <a:spcBef>
                <a:spcPts val="0"/>
              </a:spcBef>
              <a:spcAft>
                <a:spcPts val="0"/>
              </a:spcAft>
              <a:buSzPts val="1300"/>
              <a:buChar char="●"/>
            </a:pPr>
            <a:r>
              <a:rPr lang="en"/>
              <a:t>"However,…" </a:t>
            </a:r>
            <a:endParaRPr/>
          </a:p>
          <a:p>
            <a:pPr indent="0" lvl="0" marL="0" rtl="0" algn="l">
              <a:spcBef>
                <a:spcPts val="1200"/>
              </a:spcBef>
              <a:spcAft>
                <a:spcPts val="1200"/>
              </a:spcAft>
              <a:buNone/>
            </a:pPr>
            <a:r>
              <a:rPr lang="en"/>
              <a:t>Note that you must respond to the opposing view. You can choose to refute or rebut the opposing view by providing counterarguments or concede certain points while maintaining your overall argument.</a:t>
            </a:r>
            <a:endParaRPr/>
          </a:p>
        </p:txBody>
      </p:sp>
      <p:sp>
        <p:nvSpPr>
          <p:cNvPr id="113" name="Google Shape;113;p16"/>
          <p:cNvSpPr txBox="1"/>
          <p:nvPr/>
        </p:nvSpPr>
        <p:spPr>
          <a:xfrm>
            <a:off x="5396513" y="4833275"/>
            <a:ext cx="3059400" cy="28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 sz="1000">
                <a:solidFill>
                  <a:schemeClr val="accent1"/>
                </a:solidFill>
                <a:latin typeface="Lato"/>
                <a:ea typeface="Lato"/>
                <a:cs typeface="Lato"/>
                <a:sym typeface="Lato"/>
              </a:rPr>
              <a:t>© 2024 Sherpa Learning LLC</a:t>
            </a:r>
            <a:endParaRPr sz="1000">
              <a:solidFill>
                <a:schemeClr val="accent1"/>
              </a:solidFill>
              <a:latin typeface="Lato"/>
              <a:ea typeface="Lato"/>
              <a:cs typeface="Lato"/>
              <a:sym typeface="Lato"/>
            </a:endParaRPr>
          </a:p>
        </p:txBody>
      </p:sp>
      <p:sp>
        <p:nvSpPr>
          <p:cNvPr id="114" name="Google Shape;114;p16"/>
          <p:cNvSpPr txBox="1"/>
          <p:nvPr/>
        </p:nvSpPr>
        <p:spPr>
          <a:xfrm>
            <a:off x="688088" y="4796175"/>
            <a:ext cx="3059400" cy="28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300">
                <a:solidFill>
                  <a:schemeClr val="accent1"/>
                </a:solidFill>
                <a:latin typeface="Lato"/>
                <a:ea typeface="Lato"/>
                <a:cs typeface="Lato"/>
                <a:sym typeface="Lato"/>
              </a:rPr>
              <a:t>www.sherpalearning.com/crosscurrents</a:t>
            </a:r>
            <a:endParaRPr b="1" sz="1300">
              <a:solidFill>
                <a:schemeClr val="accen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2307"/>
              <a:buFont typeface="Arial"/>
              <a:buNone/>
            </a:pPr>
            <a:r>
              <a:rPr lang="en"/>
              <a:t>Method 3: A Nod to Point of View</a:t>
            </a:r>
            <a:endParaRPr/>
          </a:p>
          <a:p>
            <a:pPr indent="0" lvl="0" marL="0" rtl="0" algn="l">
              <a:spcBef>
                <a:spcPts val="0"/>
              </a:spcBef>
              <a:spcAft>
                <a:spcPts val="0"/>
              </a:spcAft>
              <a:buClr>
                <a:schemeClr val="dk1"/>
              </a:buClr>
              <a:buSzPct val="42307"/>
              <a:buFont typeface="Arial"/>
              <a:buNone/>
            </a:pPr>
            <a:r>
              <a:t/>
            </a:r>
            <a:endParaRPr/>
          </a:p>
          <a:p>
            <a:pPr indent="0" lvl="0" marL="0" rtl="0" algn="l">
              <a:spcBef>
                <a:spcPts val="0"/>
              </a:spcBef>
              <a:spcAft>
                <a:spcPts val="0"/>
              </a:spcAft>
              <a:buNone/>
            </a:pPr>
            <a:r>
              <a:t/>
            </a:r>
            <a:endParaRPr/>
          </a:p>
        </p:txBody>
      </p:sp>
      <p:sp>
        <p:nvSpPr>
          <p:cNvPr id="120" name="Google Shape;120;p17"/>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t>This method incorporates the concept of point of view into your writing, recognizing that different sources may have different perspectives and biases.</a:t>
            </a:r>
            <a:endParaRPr b="1"/>
          </a:p>
          <a:p>
            <a:pPr indent="0" lvl="0" marL="0" rtl="0" algn="l">
              <a:spcBef>
                <a:spcPts val="1200"/>
              </a:spcBef>
              <a:spcAft>
                <a:spcPts val="0"/>
              </a:spcAft>
              <a:buNone/>
            </a:pPr>
            <a:r>
              <a:rPr lang="en"/>
              <a:t>To incorporate point of view effectively, introduce potential biases through the use of appositives, such as "According to the author, a known critic of the government..." Combine this with clear reasoning to support your claim, acknowledging the potential limitations of certain sources.</a:t>
            </a:r>
            <a:endParaRPr/>
          </a:p>
          <a:p>
            <a:pPr indent="-311150" lvl="0" marL="457200" rtl="0" algn="l">
              <a:spcBef>
                <a:spcPts val="1200"/>
              </a:spcBef>
              <a:spcAft>
                <a:spcPts val="0"/>
              </a:spcAft>
              <a:buSzPts val="1300"/>
              <a:buChar char="●"/>
            </a:pPr>
            <a:r>
              <a:rPr lang="en"/>
              <a:t>Author X [choose one: supports/challenges] Author Y when it comes to </a:t>
            </a:r>
            <a:r>
              <a:rPr lang="en"/>
              <a:t>________</a:t>
            </a:r>
            <a:r>
              <a:rPr lang="en"/>
              <a:t>.</a:t>
            </a:r>
            <a:endParaRPr/>
          </a:p>
        </p:txBody>
      </p:sp>
      <p:sp>
        <p:nvSpPr>
          <p:cNvPr id="121" name="Google Shape;121;p17"/>
          <p:cNvSpPr txBox="1"/>
          <p:nvPr/>
        </p:nvSpPr>
        <p:spPr>
          <a:xfrm>
            <a:off x="5396513" y="4833275"/>
            <a:ext cx="3059400" cy="28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 sz="1000">
                <a:solidFill>
                  <a:schemeClr val="accent1"/>
                </a:solidFill>
                <a:latin typeface="Lato"/>
                <a:ea typeface="Lato"/>
                <a:cs typeface="Lato"/>
                <a:sym typeface="Lato"/>
              </a:rPr>
              <a:t>© 2024 Sherpa Learning LLC</a:t>
            </a:r>
            <a:endParaRPr sz="1000">
              <a:solidFill>
                <a:schemeClr val="accent1"/>
              </a:solidFill>
              <a:latin typeface="Lato"/>
              <a:ea typeface="Lato"/>
              <a:cs typeface="Lato"/>
              <a:sym typeface="Lato"/>
            </a:endParaRPr>
          </a:p>
        </p:txBody>
      </p:sp>
      <p:sp>
        <p:nvSpPr>
          <p:cNvPr id="122" name="Google Shape;122;p17"/>
          <p:cNvSpPr txBox="1"/>
          <p:nvPr/>
        </p:nvSpPr>
        <p:spPr>
          <a:xfrm>
            <a:off x="688088" y="4796175"/>
            <a:ext cx="3059400" cy="28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300">
                <a:solidFill>
                  <a:schemeClr val="accent1"/>
                </a:solidFill>
                <a:latin typeface="Lato"/>
                <a:ea typeface="Lato"/>
                <a:cs typeface="Lato"/>
                <a:sym typeface="Lato"/>
              </a:rPr>
              <a:t>www.sherpalearning.com/crosscurrents</a:t>
            </a:r>
            <a:endParaRPr b="1" sz="1300">
              <a:solidFill>
                <a:schemeClr val="accen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 4: A Nod to Audience</a:t>
            </a:r>
            <a:endParaRPr/>
          </a:p>
        </p:txBody>
      </p:sp>
      <p:sp>
        <p:nvSpPr>
          <p:cNvPr id="128" name="Google Shape;128;p18"/>
          <p:cNvSpPr txBox="1"/>
          <p:nvPr>
            <p:ph idx="1" type="body"/>
          </p:nvPr>
        </p:nvSpPr>
        <p:spPr>
          <a:xfrm>
            <a:off x="729450" y="2078875"/>
            <a:ext cx="7688700" cy="2261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b="1" lang="en"/>
              <a:t>This method considers the impact of audience on the interpretation of historical documents.</a:t>
            </a:r>
            <a:endParaRPr b="1"/>
          </a:p>
          <a:p>
            <a:pPr indent="0" lvl="0" marL="0" rtl="0" algn="l">
              <a:spcBef>
                <a:spcPts val="1200"/>
              </a:spcBef>
              <a:spcAft>
                <a:spcPts val="0"/>
              </a:spcAft>
              <a:buNone/>
            </a:pPr>
            <a:r>
              <a:rPr lang="en"/>
              <a:t>To incorporate audience awareness into your writing, identify the demographics and values of the intended audience. Analyze how different audiences might respond to key issues based on their own perspectives and expectations. Some examples: </a:t>
            </a:r>
            <a:endParaRPr/>
          </a:p>
          <a:p>
            <a:pPr indent="-311150" lvl="0" marL="457200" rtl="0" algn="l">
              <a:spcBef>
                <a:spcPts val="1200"/>
              </a:spcBef>
              <a:spcAft>
                <a:spcPts val="0"/>
              </a:spcAft>
              <a:buSzPts val="1300"/>
              <a:buChar char="●"/>
            </a:pPr>
            <a:r>
              <a:rPr lang="en"/>
              <a:t>To audiences who value _________, such a message would mean </a:t>
            </a:r>
            <a:r>
              <a:rPr lang="en"/>
              <a:t>_________</a:t>
            </a:r>
            <a:r>
              <a:rPr lang="en"/>
              <a:t>.</a:t>
            </a:r>
            <a:endParaRPr/>
          </a:p>
          <a:p>
            <a:pPr indent="-311150" lvl="0" marL="457200" rtl="0" algn="l">
              <a:spcBef>
                <a:spcPts val="0"/>
              </a:spcBef>
              <a:spcAft>
                <a:spcPts val="0"/>
              </a:spcAft>
              <a:buSzPts val="1300"/>
              <a:buChar char="●"/>
            </a:pPr>
            <a:r>
              <a:rPr lang="en"/>
              <a:t>Not all audiences would agree with ________, as demonstrated by _________.</a:t>
            </a:r>
            <a:endParaRPr/>
          </a:p>
          <a:p>
            <a:pPr indent="0" lvl="0" marL="0" rtl="0" algn="l">
              <a:spcBef>
                <a:spcPts val="1200"/>
              </a:spcBef>
              <a:spcAft>
                <a:spcPts val="1200"/>
              </a:spcAft>
              <a:buNone/>
            </a:pPr>
            <a:r>
              <a:rPr lang="en"/>
              <a:t>Demonstrating an understanding of audience impact strengthens the relevance and credibility of your argument. </a:t>
            </a:r>
            <a:endParaRPr/>
          </a:p>
        </p:txBody>
      </p:sp>
      <p:sp>
        <p:nvSpPr>
          <p:cNvPr id="129" name="Google Shape;129;p18"/>
          <p:cNvSpPr txBox="1"/>
          <p:nvPr/>
        </p:nvSpPr>
        <p:spPr>
          <a:xfrm>
            <a:off x="5396513" y="4833275"/>
            <a:ext cx="3059400" cy="28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 sz="1000">
                <a:solidFill>
                  <a:schemeClr val="accent1"/>
                </a:solidFill>
                <a:latin typeface="Lato"/>
                <a:ea typeface="Lato"/>
                <a:cs typeface="Lato"/>
                <a:sym typeface="Lato"/>
              </a:rPr>
              <a:t>© 2024 Sherpa Learning LLC</a:t>
            </a:r>
            <a:endParaRPr sz="1000">
              <a:solidFill>
                <a:schemeClr val="accent1"/>
              </a:solidFill>
              <a:latin typeface="Lato"/>
              <a:ea typeface="Lato"/>
              <a:cs typeface="Lato"/>
              <a:sym typeface="Lato"/>
            </a:endParaRPr>
          </a:p>
        </p:txBody>
      </p:sp>
      <p:sp>
        <p:nvSpPr>
          <p:cNvPr id="130" name="Google Shape;130;p18"/>
          <p:cNvSpPr txBox="1"/>
          <p:nvPr/>
        </p:nvSpPr>
        <p:spPr>
          <a:xfrm>
            <a:off x="688088" y="4796175"/>
            <a:ext cx="3059400" cy="28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300">
                <a:solidFill>
                  <a:schemeClr val="accent1"/>
                </a:solidFill>
                <a:latin typeface="Lato"/>
                <a:ea typeface="Lato"/>
                <a:cs typeface="Lato"/>
                <a:sym typeface="Lato"/>
              </a:rPr>
              <a:t>www.sherpalearning.com/crosscurrents</a:t>
            </a:r>
            <a:endParaRPr b="1" sz="1300">
              <a:solidFill>
                <a:schemeClr val="accen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Last Thoughts</a:t>
            </a:r>
            <a:endParaRPr/>
          </a:p>
        </p:txBody>
      </p:sp>
      <p:sp>
        <p:nvSpPr>
          <p:cNvPr id="136" name="Google Shape;136;p1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By employing these four methods effectively, you can synthesize sources in a DBQ in a manner that is both comprehensive and persuasive, allowing you to construct a well-supported and nuanced historical argument.</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To see some of these methods in use, take a look at the sample student essay on p. 183 of CROSSCURRENTS.</a:t>
            </a:r>
            <a:endParaRPr/>
          </a:p>
          <a:p>
            <a:pPr indent="0" lvl="0" marL="0" rtl="0" algn="l">
              <a:spcBef>
                <a:spcPts val="1200"/>
              </a:spcBef>
              <a:spcAft>
                <a:spcPts val="1200"/>
              </a:spcAft>
              <a:buNone/>
            </a:pPr>
            <a:r>
              <a:rPr lang="en"/>
              <a:t>Visit </a:t>
            </a:r>
            <a:r>
              <a:rPr lang="en" u="sng">
                <a:solidFill>
                  <a:schemeClr val="hlink"/>
                </a:solidFill>
                <a:hlinkClick r:id="rId3"/>
              </a:rPr>
              <a:t>www.sherpalearning.com/crosscurrents</a:t>
            </a:r>
            <a:r>
              <a:rPr lang="en"/>
              <a:t> to learn more about CROSSCURRENTS or to view other free resources. </a:t>
            </a:r>
            <a:endParaRPr/>
          </a:p>
        </p:txBody>
      </p:sp>
      <p:sp>
        <p:nvSpPr>
          <p:cNvPr id="137" name="Google Shape;137;p19"/>
          <p:cNvSpPr txBox="1"/>
          <p:nvPr/>
        </p:nvSpPr>
        <p:spPr>
          <a:xfrm>
            <a:off x="5396513" y="4833275"/>
            <a:ext cx="3059400" cy="28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 sz="1000">
                <a:solidFill>
                  <a:schemeClr val="accent1"/>
                </a:solidFill>
                <a:latin typeface="Lato"/>
                <a:ea typeface="Lato"/>
                <a:cs typeface="Lato"/>
                <a:sym typeface="Lato"/>
              </a:rPr>
              <a:t>© 2024 Sherpa Learning LLC</a:t>
            </a:r>
            <a:endParaRPr sz="1000">
              <a:solidFill>
                <a:schemeClr val="accent1"/>
              </a:solidFill>
              <a:latin typeface="Lato"/>
              <a:ea typeface="Lato"/>
              <a:cs typeface="Lato"/>
              <a:sym typeface="Lato"/>
            </a:endParaRPr>
          </a:p>
        </p:txBody>
      </p:sp>
      <p:sp>
        <p:nvSpPr>
          <p:cNvPr id="138" name="Google Shape;138;p19"/>
          <p:cNvSpPr txBox="1"/>
          <p:nvPr/>
        </p:nvSpPr>
        <p:spPr>
          <a:xfrm>
            <a:off x="688088" y="4796175"/>
            <a:ext cx="3059400" cy="28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300">
                <a:solidFill>
                  <a:schemeClr val="accent1"/>
                </a:solidFill>
                <a:latin typeface="Lato"/>
                <a:ea typeface="Lato"/>
                <a:cs typeface="Lato"/>
                <a:sym typeface="Lato"/>
              </a:rPr>
              <a:t>www.sherpalearning.com/crosscurrents</a:t>
            </a:r>
            <a:endParaRPr b="1" sz="1300">
              <a:solidFill>
                <a:schemeClr val="accen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